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71" r:id="rId5"/>
    <p:sldId id="272" r:id="rId6"/>
    <p:sldId id="259" r:id="rId7"/>
    <p:sldId id="260" r:id="rId8"/>
    <p:sldId id="261" r:id="rId9"/>
    <p:sldId id="262" r:id="rId10"/>
    <p:sldId id="263" r:id="rId11"/>
    <p:sldId id="264" r:id="rId12"/>
    <p:sldId id="265" r:id="rId13"/>
    <p:sldId id="266" r:id="rId14"/>
    <p:sldId id="267" r:id="rId15"/>
    <p:sldId id="269"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71088"/>
  </p:normalViewPr>
  <p:slideViewPr>
    <p:cSldViewPr snapToGrid="0">
      <p:cViewPr varScale="1">
        <p:scale>
          <a:sx n="89" d="100"/>
          <a:sy n="89" d="100"/>
        </p:scale>
        <p:origin x="3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1E756-088F-1B43-A6EC-F418A8429AF9}"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B6E00-8DF0-6B4B-918F-7135B9F4FDE5}" type="slidenum">
              <a:rPr lang="en-US" smtClean="0"/>
              <a:t>‹#›</a:t>
            </a:fld>
            <a:endParaRPr lang="en-US"/>
          </a:p>
        </p:txBody>
      </p:sp>
    </p:spTree>
    <p:extLst>
      <p:ext uri="{BB962C8B-B14F-4D97-AF65-F5344CB8AC3E}">
        <p14:creationId xmlns:p14="http://schemas.microsoft.com/office/powerpoint/2010/main" val="288483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Make Low-Cost, Low-Risk Changes and Corrections</a:t>
            </a:r>
            <a:endParaRPr lang="en-US" dirty="0"/>
          </a:p>
          <a:p>
            <a:pPr>
              <a:buFont typeface="Arial" panose="020B0604020202020204" pitchFamily="34" charset="0"/>
              <a:buChar char="•"/>
            </a:pPr>
            <a:r>
              <a:rPr lang="en-US" dirty="0"/>
              <a:t>Models allow designers to experiment with changes and improvements without affecting the real system. By testing out ideas on a model, designers can identify potential issues early on, avoiding costly mistakes in the actual system.</a:t>
            </a:r>
          </a:p>
          <a:p>
            <a:endParaRPr lang="en-US" dirty="0"/>
          </a:p>
          <a:p>
            <a:r>
              <a:rPr lang="en-US" b="1" dirty="0"/>
              <a:t>Verify Understanding</a:t>
            </a:r>
            <a:endParaRPr lang="en-US" dirty="0"/>
          </a:p>
          <a:p>
            <a:pPr>
              <a:buFont typeface="Arial" panose="020B0604020202020204" pitchFamily="34" charset="0"/>
              <a:buChar char="•"/>
            </a:pPr>
            <a:r>
              <a:rPr lang="en-US" dirty="0"/>
              <a:t>A model provides a shared visual reference, helping team members and stakeholders confirm that they’re on the same page about the system's structure and function.</a:t>
            </a:r>
          </a:p>
          <a:p>
            <a:endParaRPr lang="en-US" dirty="0"/>
          </a:p>
          <a:p>
            <a:r>
              <a:rPr lang="en-US" b="1" dirty="0"/>
              <a:t>Document Decisions</a:t>
            </a:r>
            <a:endParaRPr lang="en-US" dirty="0"/>
          </a:p>
          <a:p>
            <a:pPr>
              <a:buFont typeface="Arial" panose="020B0604020202020204" pitchFamily="34" charset="0"/>
              <a:buChar char="•"/>
            </a:pPr>
            <a:r>
              <a:rPr lang="en-US" dirty="0"/>
              <a:t>Models are a valuable tool for documentation. They capture decisions made during the design process, providing a record of the system's architecture and design rationale.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Educate and Communicate Knowledge or Decisions</a:t>
            </a:r>
            <a:endParaRPr lang="en-US" dirty="0"/>
          </a:p>
          <a:p>
            <a:pPr>
              <a:buFont typeface="Arial" panose="020B0604020202020204" pitchFamily="34" charset="0"/>
              <a:buChar char="•"/>
            </a:pPr>
            <a:r>
              <a:rPr lang="en-US" dirty="0"/>
              <a:t>Models are often used to explain complex systems to those who might not be familiar with all the technical details, such as clients, stakeholders, or new team members.</a:t>
            </a:r>
          </a:p>
          <a:p>
            <a:pPr>
              <a:buFont typeface="Arial" panose="020B0604020202020204" pitchFamily="34" charset="0"/>
              <a:buChar char="•"/>
            </a:pPr>
            <a:endParaRPr lang="en-US" dirty="0"/>
          </a:p>
          <a:p>
            <a:r>
              <a:rPr lang="en-US" b="1" dirty="0"/>
              <a:t>Focus on Important System Features</a:t>
            </a:r>
            <a:endParaRPr lang="en-US" dirty="0"/>
          </a:p>
          <a:p>
            <a:pPr>
              <a:buFont typeface="Arial" panose="020B0604020202020204" pitchFamily="34" charset="0"/>
              <a:buChar char="•"/>
            </a:pPr>
            <a:r>
              <a:rPr lang="en-US" dirty="0"/>
              <a:t>Models help highlight the most critical elements of the system, allowing designers to focus on the parts that matter most without getting distracted by less important details.</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Downplay Less Important Features</a:t>
            </a:r>
            <a:endParaRPr lang="en-US" dirty="0"/>
          </a:p>
          <a:p>
            <a:pPr>
              <a:buFont typeface="Arial" panose="020B0604020202020204" pitchFamily="34" charset="0"/>
              <a:buChar char="•"/>
            </a:pPr>
            <a:r>
              <a:rPr lang="en-US" dirty="0"/>
              <a:t>In addition to focusing on critical aspects, models allow less significant details to be downplayed or omitted entirely. This approach keeps the model from becoming overly complicated or cluttered.</a:t>
            </a:r>
          </a:p>
          <a:p>
            <a:pPr>
              <a:buFont typeface="Arial" panose="020B0604020202020204" pitchFamily="34" charset="0"/>
              <a:buChar char="•"/>
            </a:pPr>
            <a:r>
              <a:rPr lang="en-US" dirty="0"/>
              <a:t>For example, minor features or implementation details that don’t impact the overall design can be left out of high-level models. This simplification makes it easier for teams to discuss and iterate on the essential components without distraction.</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CEB6E00-8DF0-6B4B-918F-7135B9F4FDE5}" type="slidenum">
              <a:rPr lang="en-US" smtClean="0"/>
              <a:t>2</a:t>
            </a:fld>
            <a:endParaRPr lang="en-US"/>
          </a:p>
        </p:txBody>
      </p:sp>
    </p:spTree>
    <p:extLst>
      <p:ext uri="{BB962C8B-B14F-4D97-AF65-F5344CB8AC3E}">
        <p14:creationId xmlns:p14="http://schemas.microsoft.com/office/powerpoint/2010/main" val="3540908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a Use Case Diagram</a:t>
            </a:r>
          </a:p>
          <a:p>
            <a:pPr>
              <a:buFont typeface="Arial" panose="020B0604020202020204" pitchFamily="34" charset="0"/>
              <a:buChar char="•"/>
            </a:pPr>
            <a:r>
              <a:rPr lang="en-US" b="1" dirty="0"/>
              <a:t>Interaction Representation</a:t>
            </a:r>
            <a:r>
              <a:rPr lang="en-US" dirty="0"/>
              <a:t>: A use-case diagram shows how actors interact with the system by performing various use cases. It is a tool for understanding and capturing the system's functionalities as seen from the outside, rather than the internal processes.</a:t>
            </a:r>
          </a:p>
          <a:p>
            <a:endParaRPr lang="en-US" dirty="0"/>
          </a:p>
          <a:p>
            <a:endParaRPr lang="en-US" dirty="0"/>
          </a:p>
          <a:p>
            <a:r>
              <a:rPr lang="en-US" b="1" dirty="0"/>
              <a:t>Not a Flow Chart</a:t>
            </a:r>
            <a:r>
              <a:rPr lang="en-US" dirty="0"/>
              <a:t>: This reminder highlights that a use-case diagram is not a flowchart. It does not illustrate the sequence of steps or the process flow within the system but instead focuses on </a:t>
            </a:r>
            <a:r>
              <a:rPr lang="en-US" b="1" dirty="0"/>
              <a:t>who</a:t>
            </a:r>
            <a:r>
              <a:rPr lang="en-US" dirty="0"/>
              <a:t> is interacting with </a:t>
            </a:r>
            <a:r>
              <a:rPr lang="en-US" b="1" dirty="0"/>
              <a:t>what functionalities</a:t>
            </a:r>
            <a:r>
              <a:rPr lang="en-US" dirty="0"/>
              <a:t>.</a:t>
            </a:r>
          </a:p>
          <a:p>
            <a:endParaRPr lang="en-US" dirty="0"/>
          </a:p>
          <a:p>
            <a:endParaRPr lang="en-US" dirty="0"/>
          </a:p>
          <a:p>
            <a:r>
              <a:rPr lang="en-US" b="1" dirty="0"/>
              <a:t>Communication Link</a:t>
            </a:r>
          </a:p>
          <a:p>
            <a:pPr>
              <a:buFont typeface="Arial" panose="020B0604020202020204" pitchFamily="34" charset="0"/>
              <a:buChar char="•"/>
            </a:pPr>
            <a:r>
              <a:rPr lang="en-US" b="1" dirty="0"/>
              <a:t>Directed Link</a:t>
            </a:r>
            <a:r>
              <a:rPr lang="en-US" dirty="0"/>
              <a:t>: A solid line with an arrow, like the one between Actor 1 and Use Case 1, represents a directed communication link. This link indicates that Actor 1 initiates or performs actions within Use Case 1.</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Include Relationship</a:t>
            </a:r>
          </a:p>
          <a:p>
            <a:pPr>
              <a:buFont typeface="Arial" panose="020B0604020202020204" pitchFamily="34" charset="0"/>
              <a:buChar char="•"/>
            </a:pPr>
            <a:r>
              <a:rPr lang="en-US" b="1" dirty="0"/>
              <a:t>«include»</a:t>
            </a:r>
            <a:r>
              <a:rPr lang="en-US" dirty="0"/>
              <a:t>: The dashed arrow from Use Case 2 to Use Case 4, marked with «include», indicates an include relationship. This signifies that Use Case 2 requires the functionality of Use Case 4 as part of its process. Whenever Use Case 2 is executed, Use Case 4 is also triggered.</a:t>
            </a:r>
          </a:p>
          <a:p>
            <a:pPr marL="742950" lvl="1" indent="-285750">
              <a:buFont typeface="Arial" panose="020B0604020202020204" pitchFamily="34" charset="0"/>
              <a:buChar char="•"/>
            </a:pPr>
            <a:r>
              <a:rPr lang="en-US" b="1" dirty="0"/>
              <a:t>Example</a:t>
            </a:r>
            <a:r>
              <a:rPr lang="en-US" dirty="0"/>
              <a:t>: In an ATM system, a “Withdraw Cash” use case might include “Authenticate User” because authentication is always required before withdrawing cash.</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Extend Relationship</a:t>
            </a:r>
          </a:p>
          <a:p>
            <a:pPr>
              <a:buFont typeface="Arial" panose="020B0604020202020204" pitchFamily="34" charset="0"/>
              <a:buChar char="•"/>
            </a:pPr>
            <a:r>
              <a:rPr lang="en-US" b="1" dirty="0"/>
              <a:t>«extend»</a:t>
            </a:r>
            <a:r>
              <a:rPr lang="en-US" dirty="0"/>
              <a:t>: The dashed arrow from Use Case 5 to Use Case 2, labeled with «extend», signifies an extend relationship. This relationship means that Use Case 5 optionally extends the behavior of Use Case 2. Use Case 5 is only triggered under certain conditions within Use Case 2.</a:t>
            </a:r>
          </a:p>
          <a:p>
            <a:pPr marL="742950" lvl="1" indent="-285750">
              <a:buFont typeface="Arial" panose="020B0604020202020204" pitchFamily="34" charset="0"/>
              <a:buChar char="•"/>
            </a:pPr>
            <a:r>
              <a:rPr lang="en-US" b="1" dirty="0"/>
              <a:t>Example</a:t>
            </a:r>
            <a:r>
              <a:rPr lang="en-US" dirty="0"/>
              <a:t>: In an e-commerce system, a “Checkout” use case might extend “Apply Discount” if a discount is available, making the latter conditional.</a:t>
            </a:r>
          </a:p>
          <a:p>
            <a:pPr>
              <a:buFont typeface="Arial" panose="020B0604020202020204" pitchFamily="34" charset="0"/>
              <a:buChar char="•"/>
            </a:pPr>
            <a:endParaRPr lang="en-US" dirty="0"/>
          </a:p>
          <a:p>
            <a:r>
              <a:rPr lang="en-US" b="1" dirty="0"/>
              <a:t>Association Relationship</a:t>
            </a:r>
          </a:p>
          <a:p>
            <a:pPr>
              <a:buFont typeface="Arial" panose="020B0604020202020204" pitchFamily="34" charset="0"/>
              <a:buChar char="•"/>
            </a:pPr>
            <a:r>
              <a:rPr lang="en-US" b="1" dirty="0"/>
              <a:t>Association</a:t>
            </a:r>
            <a:r>
              <a:rPr lang="en-US" dirty="0"/>
              <a:t>: The solid lines from Actor 2 to Use Cases 2 and 5, and from Actor 3 to Use Case 4, are associations. These connections represent that the actor has access to these specific functionalities. They help define the scope of interactions each actor has within the system.</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CEB6E00-8DF0-6B4B-918F-7135B9F4FDE5}" type="slidenum">
              <a:rPr lang="en-US" smtClean="0"/>
              <a:t>13</a:t>
            </a:fld>
            <a:endParaRPr lang="en-US"/>
          </a:p>
        </p:txBody>
      </p:sp>
    </p:spTree>
    <p:extLst>
      <p:ext uri="{BB962C8B-B14F-4D97-AF65-F5344CB8AC3E}">
        <p14:creationId xmlns:p14="http://schemas.microsoft.com/office/powerpoint/2010/main" val="4267323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One Type of Model Can Show Everything About a System</a:t>
            </a:r>
          </a:p>
          <a:p>
            <a:pPr>
              <a:buFont typeface="Arial" panose="020B0604020202020204" pitchFamily="34" charset="0"/>
              <a:buChar char="•"/>
            </a:pPr>
            <a:r>
              <a:rPr lang="en-US" b="1" dirty="0"/>
              <a:t>Explanation</a:t>
            </a:r>
            <a:r>
              <a:rPr lang="en-US" dirty="0"/>
              <a:t>: This point emphasizes that each model provides a different perspective and serves a unique purpose. A single model cannot capture all the nuances of a complex system.</a:t>
            </a:r>
          </a:p>
          <a:p>
            <a:pPr>
              <a:buFont typeface="Arial" panose="020B0604020202020204" pitchFamily="34" charset="0"/>
              <a:buChar char="•"/>
            </a:pPr>
            <a:r>
              <a:rPr lang="en-US" b="1" dirty="0"/>
              <a:t>Example</a:t>
            </a:r>
            <a:r>
              <a:rPr lang="en-US" dirty="0"/>
              <a:t>: In a software application, a class diagram might capture the structure of the system by showing classes and relationships, while a sequence diagram might illustrate the flow of interactions over time. Neither model, on its own, provides a complete view of the system's structure and behavior.</a:t>
            </a:r>
          </a:p>
        </p:txBody>
      </p:sp>
      <p:sp>
        <p:nvSpPr>
          <p:cNvPr id="4" name="Slide Number Placeholder 3"/>
          <p:cNvSpPr>
            <a:spLocks noGrp="1"/>
          </p:cNvSpPr>
          <p:nvPr>
            <p:ph type="sldNum" sz="quarter" idx="5"/>
          </p:nvPr>
        </p:nvSpPr>
        <p:spPr/>
        <p:txBody>
          <a:bodyPr/>
          <a:lstStyle/>
          <a:p>
            <a:fld id="{CCEB6E00-8DF0-6B4B-918F-7135B9F4FDE5}" type="slidenum">
              <a:rPr lang="en-US" smtClean="0"/>
              <a:t>3</a:t>
            </a:fld>
            <a:endParaRPr lang="en-US"/>
          </a:p>
        </p:txBody>
      </p:sp>
    </p:spTree>
    <p:extLst>
      <p:ext uri="{BB962C8B-B14F-4D97-AF65-F5344CB8AC3E}">
        <p14:creationId xmlns:p14="http://schemas.microsoft.com/office/powerpoint/2010/main" val="391691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0BE2C-3D29-9600-0BC5-B1F45D3C7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79A75-B9C5-32E5-5AC7-250AA45F9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CE56D-951C-7C80-083A-93F9784DFD48}"/>
              </a:ext>
            </a:extLst>
          </p:cNvPr>
          <p:cNvSpPr>
            <a:spLocks noGrp="1"/>
          </p:cNvSpPr>
          <p:nvPr>
            <p:ph type="body"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r>
              <a:rPr lang="en-US" b="1" dirty="0"/>
              <a:t>Several Models are Used to Give Different Views of the Same System</a:t>
            </a:r>
          </a:p>
          <a:p>
            <a:pPr>
              <a:buFont typeface="Arial" panose="020B0604020202020204" pitchFamily="34" charset="0"/>
              <a:buChar char="•"/>
            </a:pPr>
            <a:r>
              <a:rPr lang="en-US" b="1" dirty="0"/>
              <a:t>Explanation</a:t>
            </a:r>
            <a:r>
              <a:rPr lang="en-US" dirty="0"/>
              <a:t>: To fully understand and design a system, multiple models are necessary to capture various dimensions—such as structure, behavior, and interactions. This modular approach allows each model to focus on specific aspects without overcomplicating any single representation.</a:t>
            </a:r>
          </a:p>
          <a:p>
            <a:pPr>
              <a:buFont typeface="Arial" panose="020B0604020202020204" pitchFamily="34" charset="0"/>
              <a:buChar char="•"/>
            </a:pPr>
            <a:endParaRPr lang="en-US" dirty="0"/>
          </a:p>
          <a:p>
            <a:endParaRPr lang="en-US" dirty="0"/>
          </a:p>
          <a:p>
            <a:endParaRPr lang="en-US" dirty="0"/>
          </a:p>
          <a:p>
            <a:endParaRPr lang="en-US" dirty="0"/>
          </a:p>
          <a:p>
            <a:r>
              <a:rPr lang="en-US" b="1" dirty="0"/>
              <a:t>Component Diagram</a:t>
            </a:r>
            <a:r>
              <a:rPr lang="en-US" dirty="0"/>
              <a:t>: Shows major software components and their interconnections.</a:t>
            </a:r>
          </a:p>
          <a:p>
            <a:r>
              <a:rPr lang="en-US" b="1" dirty="0"/>
              <a:t>Deployment Diagram</a:t>
            </a:r>
            <a:r>
              <a:rPr lang="en-US" dirty="0"/>
              <a:t>: Depicts how software components are deployed on hardware nodes, giving insight into physical infrastructure requirements.</a:t>
            </a:r>
          </a:p>
          <a:p>
            <a:r>
              <a:rPr lang="en-US" b="1" dirty="0"/>
              <a:t>Sequence Diagram</a:t>
            </a:r>
            <a:r>
              <a:rPr lang="en-US" dirty="0"/>
              <a:t>: Demonstrates the order of messages between objects or components, illustrating the flow of a specific process.</a:t>
            </a:r>
          </a:p>
        </p:txBody>
      </p:sp>
      <p:sp>
        <p:nvSpPr>
          <p:cNvPr id="4" name="Slide Number Placeholder 3">
            <a:extLst>
              <a:ext uri="{FF2B5EF4-FFF2-40B4-BE49-F238E27FC236}">
                <a16:creationId xmlns:a16="http://schemas.microsoft.com/office/drawing/2014/main" id="{CFB71478-9B0D-DA4D-029F-9BD7DBC606E0}"/>
              </a:ext>
            </a:extLst>
          </p:cNvPr>
          <p:cNvSpPr>
            <a:spLocks noGrp="1"/>
          </p:cNvSpPr>
          <p:nvPr>
            <p:ph type="sldNum" sz="quarter" idx="5"/>
          </p:nvPr>
        </p:nvSpPr>
        <p:spPr/>
        <p:txBody>
          <a:bodyPr/>
          <a:lstStyle/>
          <a:p>
            <a:fld id="{CCEB6E00-8DF0-6B4B-918F-7135B9F4FDE5}" type="slidenum">
              <a:rPr lang="en-US" smtClean="0"/>
              <a:t>4</a:t>
            </a:fld>
            <a:endParaRPr lang="en-US"/>
          </a:p>
        </p:txBody>
      </p:sp>
    </p:spTree>
    <p:extLst>
      <p:ext uri="{BB962C8B-B14F-4D97-AF65-F5344CB8AC3E}">
        <p14:creationId xmlns:p14="http://schemas.microsoft.com/office/powerpoint/2010/main" val="210763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8922-48B5-4365-2FE1-39B53DB1E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01AA0-B94B-5DB0-CEBF-E397119FD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59B17-0D7E-47D7-B081-80BED18A2B31}"/>
              </a:ext>
            </a:extLst>
          </p:cNvPr>
          <p:cNvSpPr>
            <a:spLocks noGrp="1"/>
          </p:cNvSpPr>
          <p:nvPr>
            <p:ph type="body" idx="1"/>
          </p:nvPr>
        </p:nvSpPr>
        <p:spPr/>
        <p:txBody>
          <a:bodyPr/>
          <a:lstStyle/>
          <a:p>
            <a:r>
              <a:rPr lang="en-US" b="1" dirty="0"/>
              <a:t>Use Any Model or Combination of Models That Works for the Current Situation</a:t>
            </a:r>
          </a:p>
          <a:p>
            <a:pPr>
              <a:buFont typeface="Arial" panose="020B0604020202020204" pitchFamily="34" charset="0"/>
              <a:buChar char="•"/>
            </a:pPr>
            <a:r>
              <a:rPr lang="en-US" b="1" dirty="0"/>
              <a:t>Explanation</a:t>
            </a:r>
            <a:r>
              <a:rPr lang="en-US" dirty="0"/>
              <a:t>: This point highlights flexibility in modeling. Not every model type is required for every project. Designers should choose models based on the specific needs and focus areas of the current project stage.</a:t>
            </a:r>
          </a:p>
          <a:p>
            <a:pPr>
              <a:buFont typeface="Arial" panose="020B0604020202020204" pitchFamily="34" charset="0"/>
              <a:buChar char="•"/>
            </a:pPr>
            <a:r>
              <a:rPr lang="en-US" b="1" dirty="0"/>
              <a:t>Example</a:t>
            </a:r>
            <a:r>
              <a:rPr lang="en-US" dirty="0"/>
              <a:t>: If the project is in early planning, high-level models like use case diagrams and activity diagrams may suffice. As development progresses, more detailed models, such as class and sequence diagrams, might become necessary to capture finer details for implementation.</a:t>
            </a:r>
          </a:p>
          <a:p>
            <a:endParaRPr lang="en-US" dirty="0"/>
          </a:p>
          <a:p>
            <a:r>
              <a:rPr lang="en-US" b="1" dirty="0"/>
              <a:t>Most Systems Require Multiple Models</a:t>
            </a:r>
          </a:p>
          <a:p>
            <a:pPr>
              <a:buFont typeface="Arial" panose="020B0604020202020204" pitchFamily="34" charset="0"/>
              <a:buChar char="•"/>
            </a:pPr>
            <a:r>
              <a:rPr lang="en-US" b="1" dirty="0"/>
              <a:t>Explanation</a:t>
            </a:r>
            <a:r>
              <a:rPr lang="en-US" dirty="0"/>
              <a:t>: Complex systems cannot be effectively represented by a single model. To gain a comprehensive understanding, designers typically rely on multiple, interconnected models.</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FC490E3-AA79-FBED-1BFA-A941632B8BF3}"/>
              </a:ext>
            </a:extLst>
          </p:cNvPr>
          <p:cNvSpPr>
            <a:spLocks noGrp="1"/>
          </p:cNvSpPr>
          <p:nvPr>
            <p:ph type="sldNum" sz="quarter" idx="5"/>
          </p:nvPr>
        </p:nvSpPr>
        <p:spPr/>
        <p:txBody>
          <a:bodyPr/>
          <a:lstStyle/>
          <a:p>
            <a:fld id="{CCEB6E00-8DF0-6B4B-918F-7135B9F4FDE5}" type="slidenum">
              <a:rPr lang="en-US" smtClean="0"/>
              <a:t>5</a:t>
            </a:fld>
            <a:endParaRPr lang="en-US"/>
          </a:p>
        </p:txBody>
      </p:sp>
    </p:spTree>
    <p:extLst>
      <p:ext uri="{BB962C8B-B14F-4D97-AF65-F5344CB8AC3E}">
        <p14:creationId xmlns:p14="http://schemas.microsoft.com/office/powerpoint/2010/main" val="396673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Behavioral Models</a:t>
            </a:r>
          </a:p>
          <a:p>
            <a:r>
              <a:rPr lang="en-US" dirty="0"/>
              <a:t>Behavioral models in UML are used to represent the dynamic aspects of a system, capturing how objects and components interact and change over time. Here are the key types of behavioral models listed on the slide:</a:t>
            </a:r>
          </a:p>
          <a:p>
            <a:endParaRPr lang="en-US" dirty="0"/>
          </a:p>
          <a:p>
            <a:endParaRPr lang="en-US" dirty="0"/>
          </a:p>
          <a:p>
            <a:r>
              <a:rPr lang="en-US" b="1" dirty="0"/>
              <a:t>Use Case Diagram</a:t>
            </a:r>
            <a:endParaRPr lang="en-US" dirty="0"/>
          </a:p>
          <a:p>
            <a:pPr>
              <a:buFont typeface="Arial" panose="020B0604020202020204" pitchFamily="34" charset="0"/>
              <a:buChar char="•"/>
            </a:pPr>
            <a:r>
              <a:rPr lang="en-US" b="1" dirty="0"/>
              <a:t>Purpose</a:t>
            </a:r>
            <a:r>
              <a:rPr lang="en-US" dirty="0"/>
              <a:t>: Shows the system's functionality from the end user’s perspective by capturing interactions between the system and external entities (actors).</a:t>
            </a:r>
          </a:p>
          <a:p>
            <a:endParaRPr lang="en-US" dirty="0"/>
          </a:p>
          <a:p>
            <a:r>
              <a:rPr lang="en-US" b="1" dirty="0"/>
              <a:t>Static Models</a:t>
            </a:r>
          </a:p>
          <a:p>
            <a:r>
              <a:rPr lang="en-US" dirty="0"/>
              <a:t>Static models, also known as structural models, represent the stable, unchanging aspects of a system. These diagrams capture the architecture and structure rather than dynamic interactions.</a:t>
            </a:r>
          </a:p>
          <a:p>
            <a:endParaRPr lang="en-US" dirty="0"/>
          </a:p>
        </p:txBody>
      </p:sp>
      <p:sp>
        <p:nvSpPr>
          <p:cNvPr id="4" name="Slide Number Placeholder 3"/>
          <p:cNvSpPr>
            <a:spLocks noGrp="1"/>
          </p:cNvSpPr>
          <p:nvPr>
            <p:ph type="sldNum" sz="quarter" idx="5"/>
          </p:nvPr>
        </p:nvSpPr>
        <p:spPr/>
        <p:txBody>
          <a:bodyPr/>
          <a:lstStyle/>
          <a:p>
            <a:fld id="{CCEB6E00-8DF0-6B4B-918F-7135B9F4FDE5}" type="slidenum">
              <a:rPr lang="en-US" smtClean="0"/>
              <a:t>6</a:t>
            </a:fld>
            <a:endParaRPr lang="en-US"/>
          </a:p>
        </p:txBody>
      </p:sp>
    </p:spTree>
    <p:extLst>
      <p:ext uri="{BB962C8B-B14F-4D97-AF65-F5344CB8AC3E}">
        <p14:creationId xmlns:p14="http://schemas.microsoft.com/office/powerpoint/2010/main" val="82283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diagrams link to various views of the system serve as a foundation for other design activities by providing a high-level view of the system's goals and how different users interact with it.</a:t>
            </a:r>
          </a:p>
          <a:p>
            <a:endParaRPr lang="en-US" dirty="0"/>
          </a:p>
          <a:p>
            <a:endParaRPr lang="en-US" dirty="0"/>
          </a:p>
          <a:p>
            <a:r>
              <a:rPr lang="en-US" b="1" dirty="0"/>
              <a:t>Logical View</a:t>
            </a:r>
            <a:r>
              <a:rPr lang="en-US" dirty="0"/>
              <a:t>: Represents the structure and behavior of the system. Use cases help define the necessary classes and objects (such as CI1, CI2, and CI3) and their relationships, which form the basis for the logical architecture.</a:t>
            </a:r>
          </a:p>
          <a:p>
            <a:endParaRPr lang="en-US" dirty="0"/>
          </a:p>
          <a:p>
            <a:r>
              <a:rPr lang="en-US" b="1" dirty="0"/>
              <a:t>Development View</a:t>
            </a:r>
            <a:r>
              <a:rPr lang="en-US" dirty="0"/>
              <a:t>: Focuses on the organization of the software components and modules. </a:t>
            </a:r>
          </a:p>
          <a:p>
            <a:endParaRPr lang="en-US" dirty="0"/>
          </a:p>
          <a:p>
            <a:r>
              <a:rPr lang="en-US" b="1" dirty="0"/>
              <a:t>Process View</a:t>
            </a:r>
            <a:r>
              <a:rPr lang="en-US" dirty="0"/>
              <a:t>: Captures the dynamic aspects of the system, such as workflows and interactions. </a:t>
            </a:r>
          </a:p>
          <a:p>
            <a:endParaRPr lang="en-US" dirty="0"/>
          </a:p>
          <a:p>
            <a:r>
              <a:rPr lang="en-US" b="1" dirty="0"/>
              <a:t>Physical View</a:t>
            </a:r>
            <a:r>
              <a:rPr lang="en-US" dirty="0"/>
              <a:t>: Shows the physical deployment of the system in the real world.</a:t>
            </a:r>
          </a:p>
          <a:p>
            <a:endParaRPr lang="en-US" dirty="0"/>
          </a:p>
          <a:p>
            <a:r>
              <a:rPr lang="en-US" b="1" dirty="0"/>
              <a:t>Illustrates Scenarios and Interactions</a:t>
            </a:r>
            <a:r>
              <a:rPr lang="en-US" dirty="0"/>
              <a:t>:</a:t>
            </a:r>
          </a:p>
          <a:p>
            <a:pPr>
              <a:buFont typeface="Arial" panose="020B0604020202020204" pitchFamily="34" charset="0"/>
              <a:buChar char="•"/>
            </a:pPr>
            <a:r>
              <a:rPr lang="en-US" dirty="0"/>
              <a:t>The central "Scenarios" section indicates that use cases support different scenarios, which represent specific ways the system is expected to be used.</a:t>
            </a:r>
          </a:p>
          <a:p>
            <a:endParaRPr lang="en-US" dirty="0"/>
          </a:p>
        </p:txBody>
      </p:sp>
      <p:sp>
        <p:nvSpPr>
          <p:cNvPr id="4" name="Slide Number Placeholder 3"/>
          <p:cNvSpPr>
            <a:spLocks noGrp="1"/>
          </p:cNvSpPr>
          <p:nvPr>
            <p:ph type="sldNum" sz="quarter" idx="5"/>
          </p:nvPr>
        </p:nvSpPr>
        <p:spPr/>
        <p:txBody>
          <a:bodyPr/>
          <a:lstStyle/>
          <a:p>
            <a:fld id="{CCEB6E00-8DF0-6B4B-918F-7135B9F4FDE5}" type="slidenum">
              <a:rPr lang="en-US" smtClean="0"/>
              <a:t>8</a:t>
            </a:fld>
            <a:endParaRPr lang="en-US"/>
          </a:p>
        </p:txBody>
      </p:sp>
    </p:spTree>
    <p:extLst>
      <p:ext uri="{BB962C8B-B14F-4D97-AF65-F5344CB8AC3E}">
        <p14:creationId xmlns:p14="http://schemas.microsoft.com/office/powerpoint/2010/main" val="164096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Functional Requirements</a:t>
            </a:r>
            <a:r>
              <a:rPr lang="en-US" dirty="0"/>
              <a:t>: A use-case model is a way to describe a system’s functional requirements using use cases. Functional requirements specify what the system should do, and use cases are the specific scenarios or actions that fulfill those requirements.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System and Environment Representation</a:t>
            </a:r>
            <a:r>
              <a:rPr lang="en-US" dirty="0"/>
              <a:t>: It serves as a model that shows both the system's intended functions (use cases) and its environment (actors). This dual view captures the actions the system must perform and the external entities it interacts with.</a:t>
            </a:r>
          </a:p>
          <a:p>
            <a:endParaRPr lang="en-US" dirty="0"/>
          </a:p>
          <a:p>
            <a:r>
              <a:rPr lang="en-US" b="1" dirty="0"/>
              <a:t>Communication Tool</a:t>
            </a:r>
            <a:r>
              <a:rPr lang="en-US" dirty="0"/>
              <a:t>: The use-case model is used to communicate requirements with end users and domain experts. It’s a high-level, easy-to-understand representation that helps stakeholders visualize the system’s behavior without needing technical details.</a:t>
            </a:r>
          </a:p>
        </p:txBody>
      </p:sp>
      <p:sp>
        <p:nvSpPr>
          <p:cNvPr id="4" name="Slide Number Placeholder 3"/>
          <p:cNvSpPr>
            <a:spLocks noGrp="1"/>
          </p:cNvSpPr>
          <p:nvPr>
            <p:ph type="sldNum" sz="quarter" idx="5"/>
          </p:nvPr>
        </p:nvSpPr>
        <p:spPr/>
        <p:txBody>
          <a:bodyPr/>
          <a:lstStyle/>
          <a:p>
            <a:fld id="{CCEB6E00-8DF0-6B4B-918F-7135B9F4FDE5}" type="slidenum">
              <a:rPr lang="en-US" smtClean="0"/>
              <a:t>10</a:t>
            </a:fld>
            <a:endParaRPr lang="en-US"/>
          </a:p>
        </p:txBody>
      </p:sp>
    </p:spTree>
    <p:extLst>
      <p:ext uri="{BB962C8B-B14F-4D97-AF65-F5344CB8AC3E}">
        <p14:creationId xmlns:p14="http://schemas.microsoft.com/office/powerpoint/2010/main" val="192035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actor represents anything external that interacts with the system. This can include human users, other systems, devices, or any entity that has a role in initiating or receiving responses from the system.</a:t>
            </a:r>
          </a:p>
          <a:p>
            <a:endParaRPr lang="en-US" dirty="0"/>
          </a:p>
          <a:p>
            <a:r>
              <a:rPr lang="en-US" dirty="0"/>
              <a:t>Actors are essential because they define who or what interacts with the system and provide context to each use case. Identifying actors helps clarify the system's boundaries and the entities it needs to support.</a:t>
            </a:r>
          </a:p>
          <a:p>
            <a:endParaRPr lang="en-US" dirty="0"/>
          </a:p>
          <a:p>
            <a:endParaRPr lang="en-US" dirty="0"/>
          </a:p>
          <a:p>
            <a:r>
              <a:rPr lang="en-US" dirty="0"/>
              <a:t>A use case is a sequence of actions that the system performs, which yields an observable and valuable result for a particular actor. Each use case is designed to fulfill a specific goal that an actor wants to achieve by interacting with the system.</a:t>
            </a:r>
          </a:p>
          <a:p>
            <a:endParaRPr lang="en-US" dirty="0"/>
          </a:p>
          <a:p>
            <a:r>
              <a:rPr lang="en-US" dirty="0"/>
              <a:t>In an ATM system, use cases might include "Withdraw Cash," "Deposit Funds," and "Check Balance." Each of these represents a unique function that the system provides to fulfill specific needs of the actor (e.g., the customer).</a:t>
            </a:r>
          </a:p>
        </p:txBody>
      </p:sp>
      <p:sp>
        <p:nvSpPr>
          <p:cNvPr id="4" name="Slide Number Placeholder 3"/>
          <p:cNvSpPr>
            <a:spLocks noGrp="1"/>
          </p:cNvSpPr>
          <p:nvPr>
            <p:ph type="sldNum" sz="quarter" idx="5"/>
          </p:nvPr>
        </p:nvSpPr>
        <p:spPr/>
        <p:txBody>
          <a:bodyPr/>
          <a:lstStyle/>
          <a:p>
            <a:fld id="{CCEB6E00-8DF0-6B4B-918F-7135B9F4FDE5}" type="slidenum">
              <a:rPr lang="en-US" smtClean="0"/>
              <a:t>11</a:t>
            </a:fld>
            <a:endParaRPr lang="en-US"/>
          </a:p>
        </p:txBody>
      </p:sp>
    </p:spTree>
    <p:extLst>
      <p:ext uri="{BB962C8B-B14F-4D97-AF65-F5344CB8AC3E}">
        <p14:creationId xmlns:p14="http://schemas.microsoft.com/office/powerpoint/2010/main" val="246245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Definition of an Actor’s Role</a:t>
            </a:r>
          </a:p>
          <a:p>
            <a:pPr>
              <a:buFont typeface="Arial" panose="020B0604020202020204" pitchFamily="34" charset="0"/>
              <a:buChar char="•"/>
            </a:pPr>
            <a:r>
              <a:rPr lang="en-US" b="1" dirty="0"/>
              <a:t>Actor as a Role</a:t>
            </a:r>
            <a:r>
              <a:rPr lang="en-US" dirty="0"/>
              <a:t>: In use-case modeling, an actor represents a role rather than a specific individual. This role can be played by a human, a hardware device, or even another system that interacts with the main system.</a:t>
            </a:r>
          </a:p>
          <a:p>
            <a:endParaRPr lang="en-US" dirty="0"/>
          </a:p>
          <a:p>
            <a:r>
              <a:rPr lang="en-US" b="1" dirty="0"/>
              <a:t>Flexibility in Representation</a:t>
            </a:r>
            <a:r>
              <a:rPr lang="en-US" dirty="0"/>
              <a:t>: By focusing on the role, the model remains flexible and can accommodate various users or systems that fulfill the same function, regardless of who or what is performing the action.</a:t>
            </a:r>
          </a:p>
          <a:p>
            <a:endParaRPr lang="en-US" dirty="0"/>
          </a:p>
          <a:p>
            <a:endParaRPr lang="en-US" dirty="0"/>
          </a:p>
          <a:p>
            <a:r>
              <a:rPr lang="en-US" b="1" dirty="0"/>
              <a:t>Abstract Representation</a:t>
            </a:r>
            <a:r>
              <a:rPr lang="en-US" dirty="0"/>
              <a:t>: An actor in use-case modeling is an abstract representation of a role that interacts with the system. It is not meant to represent a specific person or device but rather a type or class of user.</a:t>
            </a:r>
          </a:p>
          <a:p>
            <a:r>
              <a:rPr lang="en-US" b="1" dirty="0"/>
              <a:t>Role vs. Individual User</a:t>
            </a:r>
            <a:r>
              <a:rPr lang="en-US" dirty="0"/>
              <a:t>: This distinction allows the model to focus on the functions and interactions related to the role rather than the unique characteristics of each individual user.</a:t>
            </a:r>
          </a:p>
          <a:p>
            <a:endParaRPr lang="en-US" dirty="0"/>
          </a:p>
          <a:p>
            <a:r>
              <a:rPr lang="en-US" b="1" dirty="0"/>
              <a:t>Multiple Users for a Single Role</a:t>
            </a:r>
          </a:p>
          <a:p>
            <a:pPr>
              <a:buFont typeface="Arial" panose="020B0604020202020204" pitchFamily="34" charset="0"/>
              <a:buChar char="•"/>
            </a:pPr>
            <a:r>
              <a:rPr lang="en-US" b="1" dirty="0"/>
              <a:t>Shared Role</a:t>
            </a:r>
            <a:r>
              <a:rPr lang="en-US" dirty="0"/>
              <a:t>: The model supports the idea that multiple individuals or systems can play the same role. For instance, several people can act as "Customers" in an ATM system, or multiple software applications could act as “External System” actors that interact with the main system.</a:t>
            </a:r>
          </a:p>
          <a:p>
            <a:endParaRPr lang="en-US" dirty="0"/>
          </a:p>
          <a:p>
            <a:endParaRPr lang="en-US" dirty="0"/>
          </a:p>
        </p:txBody>
      </p:sp>
      <p:sp>
        <p:nvSpPr>
          <p:cNvPr id="4" name="Slide Number Placeholder 3"/>
          <p:cNvSpPr>
            <a:spLocks noGrp="1"/>
          </p:cNvSpPr>
          <p:nvPr>
            <p:ph type="sldNum" sz="quarter" idx="5"/>
          </p:nvPr>
        </p:nvSpPr>
        <p:spPr/>
        <p:txBody>
          <a:bodyPr/>
          <a:lstStyle/>
          <a:p>
            <a:fld id="{CCEB6E00-8DF0-6B4B-918F-7135B9F4FDE5}" type="slidenum">
              <a:rPr lang="en-US" smtClean="0"/>
              <a:t>12</a:t>
            </a:fld>
            <a:endParaRPr lang="en-US"/>
          </a:p>
        </p:txBody>
      </p:sp>
    </p:spTree>
    <p:extLst>
      <p:ext uri="{BB962C8B-B14F-4D97-AF65-F5344CB8AC3E}">
        <p14:creationId xmlns:p14="http://schemas.microsoft.com/office/powerpoint/2010/main" val="301703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EAE2-FC09-61D2-3D63-5B395CBFE3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2E34D4-F999-1EE6-D7DC-A947D071E8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EEB423-1EE6-1AF1-1168-A88C7DF8734A}"/>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4959D771-4C79-7475-EFD8-94530BDFD6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548AC-6651-2826-237C-C03FCEA5E17E}"/>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37059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7B09-8095-FBD3-DFB7-5D495F231B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E6845F-125B-7F0C-3A1F-B422D3A55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F37C7-4755-9C7E-28B8-D80241CAC2D3}"/>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B11CC700-545C-9EB3-61F5-1030AD13D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502D1-0B4B-E59A-A36E-9D2EB5A04A69}"/>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33639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C38A0-966F-D6A2-B62E-EEE4755613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8E6C13-F538-B9C7-1945-754CD89AF4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0F75B5-831C-88A9-EF8A-936958DA60DE}"/>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78F8AD85-3E95-BE7F-6B9F-062D1B453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9DD5-172B-B7E0-7C68-087DD5F6E3BB}"/>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335944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86F8-9871-F100-D8FE-85CC711CC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6FF0D1-9D12-658E-81F0-6F218C42F2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685C6-2B7F-2AB4-DFA2-E4F84321862B}"/>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A9672B95-8A7C-3478-642F-299BFB9A7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9A66D-D065-069D-E069-8CA50FC30D30}"/>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357609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014D-2F4F-516A-C127-8EE182137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2ECE78-58F3-1DB8-193D-655AC89493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CB15A-7FA7-C746-4EB2-C103624E2FD8}"/>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436EC1A1-9283-6CE1-ADF4-3EF925A89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9EFF3-70DC-410C-BC7F-825B34D7B76B}"/>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050688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CBB3-745C-0C92-FC03-BC5C706DC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C94009-A560-2656-4375-F5E981AB1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4D3954-C617-EF2D-E7B4-0F72EF45A8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A9C7F7-A7E8-B232-9712-39CA87D3D12F}"/>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6" name="Footer Placeholder 5">
            <a:extLst>
              <a:ext uri="{FF2B5EF4-FFF2-40B4-BE49-F238E27FC236}">
                <a16:creationId xmlns:a16="http://schemas.microsoft.com/office/drawing/2014/main" id="{6713DBDA-E592-BF99-0294-75C43CE47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57514-2781-FBD8-5B25-457769C4763E}"/>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307633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ED62-4077-3C63-3726-55F636C623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18BCAF-4AA0-F671-2CE5-FF19A3610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75A7D0-2C6A-777B-57F1-47BB819E0C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19109-A4B5-3C59-D502-53B55A2D6A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D1DF15-409F-1D8A-D4F8-7F238C8084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2AF9A-D97B-7248-F566-37AC2BF8EB33}"/>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8" name="Footer Placeholder 7">
            <a:extLst>
              <a:ext uri="{FF2B5EF4-FFF2-40B4-BE49-F238E27FC236}">
                <a16:creationId xmlns:a16="http://schemas.microsoft.com/office/drawing/2014/main" id="{45646A55-0700-47A8-CA80-83D92D2AC8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BB2F0A-BEFA-0AFD-8EE2-B2DFC1F56498}"/>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18080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766C-0DA9-F28C-46B3-6A0EB22DFD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0CBD86-81D6-459A-900A-916BA2E33276}"/>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4" name="Footer Placeholder 3">
            <a:extLst>
              <a:ext uri="{FF2B5EF4-FFF2-40B4-BE49-F238E27FC236}">
                <a16:creationId xmlns:a16="http://schemas.microsoft.com/office/drawing/2014/main" id="{294036B9-2441-C007-9883-86F820DC0D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6628F9-DC7C-5FCC-AA1C-E845EF472E03}"/>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15307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D425B-CE75-6A55-FE05-857A08653E70}"/>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3" name="Footer Placeholder 2">
            <a:extLst>
              <a:ext uri="{FF2B5EF4-FFF2-40B4-BE49-F238E27FC236}">
                <a16:creationId xmlns:a16="http://schemas.microsoft.com/office/drawing/2014/main" id="{A7627C11-9F84-9B34-8F2C-2094FF266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05786-5B2D-B960-8F74-CAD71A1F9150}"/>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105053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CCFA-2FE3-CBAB-4D25-3C20DC7C5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2F4833-7018-47A6-A431-0224BB2DE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ADE64C-9722-C851-5D55-EED580800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5B4CF-9A8F-E0D3-8D61-642D78A09553}"/>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6" name="Footer Placeholder 5">
            <a:extLst>
              <a:ext uri="{FF2B5EF4-FFF2-40B4-BE49-F238E27FC236}">
                <a16:creationId xmlns:a16="http://schemas.microsoft.com/office/drawing/2014/main" id="{503EF71D-99E2-DBA6-0EE8-AC7EC63D0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925ED-130B-2572-1BBE-870F7C64BE2A}"/>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18966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E0AD-991C-EDF5-5663-EA39085D3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FBD00C-55A1-448F-ECBE-B6777E1360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1583BD-E269-71A6-B50B-5072A718C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A07E5-C5BF-D193-00EF-00D31BEE35AB}"/>
              </a:ext>
            </a:extLst>
          </p:cNvPr>
          <p:cNvSpPr>
            <a:spLocks noGrp="1"/>
          </p:cNvSpPr>
          <p:nvPr>
            <p:ph type="dt" sz="half" idx="10"/>
          </p:nvPr>
        </p:nvSpPr>
        <p:spPr/>
        <p:txBody>
          <a:bodyPr/>
          <a:lstStyle/>
          <a:p>
            <a:fld id="{3F4FAB5F-D336-F148-80B0-592A1EB9B175}" type="datetimeFigureOut">
              <a:rPr lang="en-US" smtClean="0"/>
              <a:t>11/1/24</a:t>
            </a:fld>
            <a:endParaRPr lang="en-US"/>
          </a:p>
        </p:txBody>
      </p:sp>
      <p:sp>
        <p:nvSpPr>
          <p:cNvPr id="6" name="Footer Placeholder 5">
            <a:extLst>
              <a:ext uri="{FF2B5EF4-FFF2-40B4-BE49-F238E27FC236}">
                <a16:creationId xmlns:a16="http://schemas.microsoft.com/office/drawing/2014/main" id="{7F2E9187-9896-0123-79AC-F6E7E0938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6ED03-B3C2-3C28-E314-44B0B1FFB502}"/>
              </a:ext>
            </a:extLst>
          </p:cNvPr>
          <p:cNvSpPr>
            <a:spLocks noGrp="1"/>
          </p:cNvSpPr>
          <p:nvPr>
            <p:ph type="sldNum" sz="quarter" idx="12"/>
          </p:nvPr>
        </p:nvSpPr>
        <p:spPr/>
        <p:txBody>
          <a:bodyPr/>
          <a:lstStyle/>
          <a:p>
            <a:fld id="{AE5C530E-3888-7B41-BA61-287EC6CC4AA4}" type="slidenum">
              <a:rPr lang="en-US" smtClean="0"/>
              <a:t>‹#›</a:t>
            </a:fld>
            <a:endParaRPr lang="en-US"/>
          </a:p>
        </p:txBody>
      </p:sp>
    </p:spTree>
    <p:extLst>
      <p:ext uri="{BB962C8B-B14F-4D97-AF65-F5344CB8AC3E}">
        <p14:creationId xmlns:p14="http://schemas.microsoft.com/office/powerpoint/2010/main" val="206975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51F0BE-BB4A-E434-8DD3-FA96FFF2C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C46D9F-4D33-73A8-40D9-8AEB1873B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F90A7-F1AF-C538-3A0E-C3260E38EB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4FAB5F-D336-F148-80B0-592A1EB9B175}" type="datetimeFigureOut">
              <a:rPr lang="en-US" smtClean="0"/>
              <a:t>11/1/24</a:t>
            </a:fld>
            <a:endParaRPr lang="en-US"/>
          </a:p>
        </p:txBody>
      </p:sp>
      <p:sp>
        <p:nvSpPr>
          <p:cNvPr id="5" name="Footer Placeholder 4">
            <a:extLst>
              <a:ext uri="{FF2B5EF4-FFF2-40B4-BE49-F238E27FC236}">
                <a16:creationId xmlns:a16="http://schemas.microsoft.com/office/drawing/2014/main" id="{28BB9230-EBC6-4917-3629-4AD83746A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C09B70-9513-AF90-B454-9465DAE73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5C530E-3888-7B41-BA61-287EC6CC4AA4}" type="slidenum">
              <a:rPr lang="en-US" smtClean="0"/>
              <a:t>‹#›</a:t>
            </a:fld>
            <a:endParaRPr lang="en-US"/>
          </a:p>
        </p:txBody>
      </p:sp>
    </p:spTree>
    <p:extLst>
      <p:ext uri="{BB962C8B-B14F-4D97-AF65-F5344CB8AC3E}">
        <p14:creationId xmlns:p14="http://schemas.microsoft.com/office/powerpoint/2010/main" val="1432149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3CAC-12F8-185F-523F-BF3FED56E45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0123EAF-DBEF-619D-40EA-A2C169071FA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4F0A7846-DA47-E4DA-7396-AE31BE6BBEBC}"/>
              </a:ext>
            </a:extLst>
          </p:cNvPr>
          <p:cNvPicPr>
            <a:picLocks noChangeAspect="1"/>
          </p:cNvPicPr>
          <p:nvPr/>
        </p:nvPicPr>
        <p:blipFill>
          <a:blip r:embed="rId2"/>
          <a:stretch>
            <a:fillRect/>
          </a:stretch>
        </p:blipFill>
        <p:spPr>
          <a:xfrm>
            <a:off x="1262907" y="0"/>
            <a:ext cx="9666184" cy="6858000"/>
          </a:xfrm>
          <a:prstGeom prst="rect">
            <a:avLst/>
          </a:prstGeom>
        </p:spPr>
      </p:pic>
    </p:spTree>
    <p:extLst>
      <p:ext uri="{BB962C8B-B14F-4D97-AF65-F5344CB8AC3E}">
        <p14:creationId xmlns:p14="http://schemas.microsoft.com/office/powerpoint/2010/main" val="195497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person with text&#10;&#10;Description automatically generated">
            <a:extLst>
              <a:ext uri="{FF2B5EF4-FFF2-40B4-BE49-F238E27FC236}">
                <a16:creationId xmlns:a16="http://schemas.microsoft.com/office/drawing/2014/main" id="{770FF29C-7946-9785-8FE6-680C1E99FFD9}"/>
              </a:ext>
            </a:extLst>
          </p:cNvPr>
          <p:cNvPicPr>
            <a:picLocks noGrp="1" noChangeAspect="1"/>
          </p:cNvPicPr>
          <p:nvPr>
            <p:ph idx="1"/>
          </p:nvPr>
        </p:nvPicPr>
        <p:blipFill>
          <a:blip r:embed="rId3"/>
          <a:stretch>
            <a:fillRect/>
          </a:stretch>
        </p:blipFill>
        <p:spPr>
          <a:xfrm>
            <a:off x="2406552" y="643466"/>
            <a:ext cx="7378896" cy="5571067"/>
          </a:xfrm>
          <a:prstGeom prst="rect">
            <a:avLst/>
          </a:prstGeom>
        </p:spPr>
      </p:pic>
      <p:pic>
        <p:nvPicPr>
          <p:cNvPr id="5" name="Picture 4">
            <a:extLst>
              <a:ext uri="{FF2B5EF4-FFF2-40B4-BE49-F238E27FC236}">
                <a16:creationId xmlns:a16="http://schemas.microsoft.com/office/drawing/2014/main" id="{2A56A97C-E51A-6DCD-18FE-D5CF16599137}"/>
              </a:ext>
            </a:extLst>
          </p:cNvPr>
          <p:cNvPicPr>
            <a:picLocks noChangeAspect="1"/>
          </p:cNvPicPr>
          <p:nvPr/>
        </p:nvPicPr>
        <p:blipFill>
          <a:blip r:embed="rId4"/>
          <a:stretch>
            <a:fillRect/>
          </a:stretch>
        </p:blipFill>
        <p:spPr>
          <a:xfrm>
            <a:off x="6460885" y="1561513"/>
            <a:ext cx="2964133" cy="5050302"/>
          </a:xfrm>
          <a:prstGeom prst="rect">
            <a:avLst/>
          </a:prstGeom>
        </p:spPr>
      </p:pic>
    </p:spTree>
    <p:extLst>
      <p:ext uri="{BB962C8B-B14F-4D97-AF65-F5344CB8AC3E}">
        <p14:creationId xmlns:p14="http://schemas.microsoft.com/office/powerpoint/2010/main" val="190308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58D5E-0D3A-3B0F-0231-8C5364E88976}"/>
              </a:ext>
            </a:extLst>
          </p:cNvPr>
          <p:cNvPicPr>
            <a:picLocks noChangeAspect="1"/>
          </p:cNvPicPr>
          <p:nvPr/>
        </p:nvPicPr>
        <p:blipFill>
          <a:blip r:embed="rId3"/>
          <a:stretch>
            <a:fillRect/>
          </a:stretch>
        </p:blipFill>
        <p:spPr>
          <a:xfrm>
            <a:off x="198120" y="498067"/>
            <a:ext cx="7772400" cy="5861865"/>
          </a:xfrm>
          <a:prstGeom prst="rect">
            <a:avLst/>
          </a:prstGeom>
        </p:spPr>
      </p:pic>
      <p:pic>
        <p:nvPicPr>
          <p:cNvPr id="33" name="Picture 32">
            <a:extLst>
              <a:ext uri="{FF2B5EF4-FFF2-40B4-BE49-F238E27FC236}">
                <a16:creationId xmlns:a16="http://schemas.microsoft.com/office/drawing/2014/main" id="{AE758B7C-AFD9-609A-484F-1AB022B8B10B}"/>
              </a:ext>
            </a:extLst>
          </p:cNvPr>
          <p:cNvPicPr>
            <a:picLocks noChangeAspect="1"/>
          </p:cNvPicPr>
          <p:nvPr/>
        </p:nvPicPr>
        <p:blipFill>
          <a:blip r:embed="rId4"/>
          <a:stretch>
            <a:fillRect/>
          </a:stretch>
        </p:blipFill>
        <p:spPr>
          <a:xfrm>
            <a:off x="10060337" y="2335237"/>
            <a:ext cx="2131663" cy="3631936"/>
          </a:xfrm>
          <a:prstGeom prst="rect">
            <a:avLst/>
          </a:prstGeom>
        </p:spPr>
      </p:pic>
      <p:pic>
        <p:nvPicPr>
          <p:cNvPr id="34" name="Picture 2">
            <a:extLst>
              <a:ext uri="{FF2B5EF4-FFF2-40B4-BE49-F238E27FC236}">
                <a16:creationId xmlns:a16="http://schemas.microsoft.com/office/drawing/2014/main" id="{C763D041-20A1-AB47-E554-F6E2EE541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446" y="3729554"/>
            <a:ext cx="698061" cy="6980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55CB772-363B-A519-A515-6FD04A03ED44}"/>
              </a:ext>
            </a:extLst>
          </p:cNvPr>
          <p:cNvSpPr txBox="1"/>
          <p:nvPr/>
        </p:nvSpPr>
        <p:spPr>
          <a:xfrm>
            <a:off x="7607299" y="4362832"/>
            <a:ext cx="1470390" cy="246221"/>
          </a:xfrm>
          <a:prstGeom prst="rect">
            <a:avLst/>
          </a:prstGeom>
          <a:noFill/>
        </p:spPr>
        <p:txBody>
          <a:bodyPr wrap="square" rtlCol="0">
            <a:spAutoFit/>
          </a:bodyPr>
          <a:lstStyle/>
          <a:p>
            <a:r>
              <a:rPr lang="en-US" sz="1000" b="1" dirty="0"/>
              <a:t>Customer</a:t>
            </a:r>
          </a:p>
        </p:txBody>
      </p:sp>
      <p:cxnSp>
        <p:nvCxnSpPr>
          <p:cNvPr id="36" name="Straight Arrow Connector 35">
            <a:extLst>
              <a:ext uri="{FF2B5EF4-FFF2-40B4-BE49-F238E27FC236}">
                <a16:creationId xmlns:a16="http://schemas.microsoft.com/office/drawing/2014/main" id="{DB3DA73F-3C94-C99B-E6B4-E4D0248CDEA7}"/>
              </a:ext>
            </a:extLst>
          </p:cNvPr>
          <p:cNvCxnSpPr>
            <a:cxnSpLocks/>
            <a:stCxn id="34" idx="3"/>
          </p:cNvCxnSpPr>
          <p:nvPr/>
        </p:nvCxnSpPr>
        <p:spPr>
          <a:xfrm flipV="1">
            <a:off x="8360507" y="2920979"/>
            <a:ext cx="2143111" cy="1157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BE0DD04-3C5A-17EF-F37D-6D496F0E8DAF}"/>
              </a:ext>
            </a:extLst>
          </p:cNvPr>
          <p:cNvCxnSpPr>
            <a:cxnSpLocks/>
            <a:stCxn id="34" idx="3"/>
          </p:cNvCxnSpPr>
          <p:nvPr/>
        </p:nvCxnSpPr>
        <p:spPr>
          <a:xfrm flipV="1">
            <a:off x="8360507" y="3729554"/>
            <a:ext cx="2172541" cy="349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DF1BAA7-69B6-20FD-D55F-57C57BD8E09D}"/>
              </a:ext>
            </a:extLst>
          </p:cNvPr>
          <p:cNvCxnSpPr>
            <a:cxnSpLocks/>
            <a:stCxn id="34" idx="3"/>
          </p:cNvCxnSpPr>
          <p:nvPr/>
        </p:nvCxnSpPr>
        <p:spPr>
          <a:xfrm>
            <a:off x="8360507" y="4078585"/>
            <a:ext cx="2172541" cy="4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E603613-6E9B-DD6F-246C-9DBB2CF9B403}"/>
              </a:ext>
            </a:extLst>
          </p:cNvPr>
          <p:cNvCxnSpPr>
            <a:cxnSpLocks/>
            <a:stCxn id="34" idx="3"/>
          </p:cNvCxnSpPr>
          <p:nvPr/>
        </p:nvCxnSpPr>
        <p:spPr>
          <a:xfrm>
            <a:off x="8360507" y="4078585"/>
            <a:ext cx="2143111" cy="1389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2">
            <a:extLst>
              <a:ext uri="{FF2B5EF4-FFF2-40B4-BE49-F238E27FC236}">
                <a16:creationId xmlns:a16="http://schemas.microsoft.com/office/drawing/2014/main" id="{A52357EF-984E-2E48-FD09-A6E8DC13F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4450" y="5048322"/>
            <a:ext cx="698061" cy="69806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3EB97B6B-640D-5E8A-5102-26CDA4BD9B1E}"/>
              </a:ext>
            </a:extLst>
          </p:cNvPr>
          <p:cNvSpPr txBox="1"/>
          <p:nvPr/>
        </p:nvSpPr>
        <p:spPr>
          <a:xfrm>
            <a:off x="7689551" y="5807483"/>
            <a:ext cx="1674848" cy="246221"/>
          </a:xfrm>
          <a:prstGeom prst="rect">
            <a:avLst/>
          </a:prstGeom>
          <a:noFill/>
        </p:spPr>
        <p:txBody>
          <a:bodyPr wrap="square" rtlCol="0">
            <a:spAutoFit/>
          </a:bodyPr>
          <a:lstStyle/>
          <a:p>
            <a:r>
              <a:rPr lang="en-US" sz="1000" b="1" dirty="0"/>
              <a:t>Bank server</a:t>
            </a:r>
          </a:p>
        </p:txBody>
      </p:sp>
      <p:cxnSp>
        <p:nvCxnSpPr>
          <p:cNvPr id="42" name="Straight Arrow Connector 41">
            <a:extLst>
              <a:ext uri="{FF2B5EF4-FFF2-40B4-BE49-F238E27FC236}">
                <a16:creationId xmlns:a16="http://schemas.microsoft.com/office/drawing/2014/main" id="{4E0FB6EE-0FE9-3689-0230-3C7553C3FB68}"/>
              </a:ext>
            </a:extLst>
          </p:cNvPr>
          <p:cNvCxnSpPr>
            <a:cxnSpLocks/>
            <a:stCxn id="40" idx="3"/>
          </p:cNvCxnSpPr>
          <p:nvPr/>
        </p:nvCxnSpPr>
        <p:spPr>
          <a:xfrm flipV="1">
            <a:off x="8482511" y="4595318"/>
            <a:ext cx="2050537" cy="80203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6A2ACA3A-7AB8-35D8-C207-4560B7793EF5}"/>
              </a:ext>
            </a:extLst>
          </p:cNvPr>
          <p:cNvCxnSpPr>
            <a:cxnSpLocks/>
            <a:stCxn id="40" idx="3"/>
          </p:cNvCxnSpPr>
          <p:nvPr/>
        </p:nvCxnSpPr>
        <p:spPr>
          <a:xfrm flipV="1">
            <a:off x="8482511" y="2945259"/>
            <a:ext cx="2021107" cy="245209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2">
            <a:extLst>
              <a:ext uri="{FF2B5EF4-FFF2-40B4-BE49-F238E27FC236}">
                <a16:creationId xmlns:a16="http://schemas.microsoft.com/office/drawing/2014/main" id="{096515E7-A201-5968-096E-CE2CA8F88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8914" y="2105880"/>
            <a:ext cx="698061" cy="69806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CE2328D-0F4D-D268-4E03-55FE2F22FCC5}"/>
              </a:ext>
            </a:extLst>
          </p:cNvPr>
          <p:cNvSpPr txBox="1"/>
          <p:nvPr/>
        </p:nvSpPr>
        <p:spPr>
          <a:xfrm>
            <a:off x="7342986" y="2983567"/>
            <a:ext cx="2367978" cy="400110"/>
          </a:xfrm>
          <a:prstGeom prst="rect">
            <a:avLst/>
          </a:prstGeom>
          <a:noFill/>
        </p:spPr>
        <p:txBody>
          <a:bodyPr wrap="square" rtlCol="0">
            <a:spAutoFit/>
          </a:bodyPr>
          <a:lstStyle/>
          <a:p>
            <a:r>
              <a:rPr lang="en-US" sz="1000" b="1" dirty="0">
                <a:effectLst/>
                <a:latin typeface="Calibri" panose="020F0502020204030204" pitchFamily="34" charset="0"/>
                <a:cs typeface="Calibri" panose="020F0502020204030204" pitchFamily="34" charset="0"/>
              </a:rPr>
              <a:t>Maintenance Technician</a:t>
            </a:r>
          </a:p>
          <a:p>
            <a:endParaRPr lang="en-US" sz="1000" b="1" dirty="0">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8396EAA1-83C7-B1E9-6441-F4C484799E43}"/>
              </a:ext>
            </a:extLst>
          </p:cNvPr>
          <p:cNvCxnSpPr>
            <a:cxnSpLocks/>
            <a:stCxn id="44" idx="3"/>
          </p:cNvCxnSpPr>
          <p:nvPr/>
        </p:nvCxnSpPr>
        <p:spPr>
          <a:xfrm>
            <a:off x="8526975" y="2454911"/>
            <a:ext cx="2006073" cy="296551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160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age of a computer program&#10;&#10;Description automatically generated with medium confidence">
            <a:extLst>
              <a:ext uri="{FF2B5EF4-FFF2-40B4-BE49-F238E27FC236}">
                <a16:creationId xmlns:a16="http://schemas.microsoft.com/office/drawing/2014/main" id="{90370BB6-006A-F591-D43A-CA059CF2B28A}"/>
              </a:ext>
            </a:extLst>
          </p:cNvPr>
          <p:cNvPicPr>
            <a:picLocks noGrp="1" noChangeAspect="1"/>
          </p:cNvPicPr>
          <p:nvPr>
            <p:ph idx="1"/>
          </p:nvPr>
        </p:nvPicPr>
        <p:blipFill>
          <a:blip r:embed="rId3"/>
          <a:stretch>
            <a:fillRect/>
          </a:stretch>
        </p:blipFill>
        <p:spPr>
          <a:xfrm>
            <a:off x="1414431" y="643466"/>
            <a:ext cx="9363137" cy="5571067"/>
          </a:xfrm>
          <a:prstGeom prst="rect">
            <a:avLst/>
          </a:prstGeom>
        </p:spPr>
      </p:pic>
    </p:spTree>
    <p:extLst>
      <p:ext uri="{BB962C8B-B14F-4D97-AF65-F5344CB8AC3E}">
        <p14:creationId xmlns:p14="http://schemas.microsoft.com/office/powerpoint/2010/main" val="4219603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ase diagram&#10;&#10;Description automatically generated">
            <a:extLst>
              <a:ext uri="{FF2B5EF4-FFF2-40B4-BE49-F238E27FC236}">
                <a16:creationId xmlns:a16="http://schemas.microsoft.com/office/drawing/2014/main" id="{507179D5-E026-D3F6-CB1E-4BAADC607B27}"/>
              </a:ext>
            </a:extLst>
          </p:cNvPr>
          <p:cNvPicPr>
            <a:picLocks noGrp="1" noChangeAspect="1"/>
          </p:cNvPicPr>
          <p:nvPr>
            <p:ph idx="1"/>
          </p:nvPr>
        </p:nvPicPr>
        <p:blipFill>
          <a:blip r:embed="rId3"/>
          <a:stretch>
            <a:fillRect/>
          </a:stretch>
        </p:blipFill>
        <p:spPr>
          <a:xfrm>
            <a:off x="2306158" y="643466"/>
            <a:ext cx="7579684" cy="5571067"/>
          </a:xfrm>
          <a:prstGeom prst="rect">
            <a:avLst/>
          </a:prstGeom>
        </p:spPr>
      </p:pic>
    </p:spTree>
    <p:extLst>
      <p:ext uri="{BB962C8B-B14F-4D97-AF65-F5344CB8AC3E}">
        <p14:creationId xmlns:p14="http://schemas.microsoft.com/office/powerpoint/2010/main" val="373545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paper with black text&#10;&#10;Description automatically generated">
            <a:extLst>
              <a:ext uri="{FF2B5EF4-FFF2-40B4-BE49-F238E27FC236}">
                <a16:creationId xmlns:a16="http://schemas.microsoft.com/office/drawing/2014/main" id="{CA1B5B6C-2405-9BAE-A0CA-B6728906F65D}"/>
              </a:ext>
            </a:extLst>
          </p:cNvPr>
          <p:cNvPicPr>
            <a:picLocks noGrp="1" noChangeAspect="1"/>
          </p:cNvPicPr>
          <p:nvPr>
            <p:ph idx="1"/>
          </p:nvPr>
        </p:nvPicPr>
        <p:blipFill>
          <a:blip r:embed="rId2"/>
          <a:stretch>
            <a:fillRect/>
          </a:stretch>
        </p:blipFill>
        <p:spPr>
          <a:xfrm>
            <a:off x="2306158" y="643466"/>
            <a:ext cx="7579684" cy="5571067"/>
          </a:xfrm>
          <a:prstGeom prst="rect">
            <a:avLst/>
          </a:prstGeom>
        </p:spPr>
      </p:pic>
    </p:spTree>
    <p:extLst>
      <p:ext uri="{BB962C8B-B14F-4D97-AF65-F5344CB8AC3E}">
        <p14:creationId xmlns:p14="http://schemas.microsoft.com/office/powerpoint/2010/main" val="387714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D135C-8A47-5F1D-6A2D-8B87BC04660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Greenhouse Use-case model</a:t>
            </a:r>
          </a:p>
        </p:txBody>
      </p:sp>
      <p:pic>
        <p:nvPicPr>
          <p:cNvPr id="5" name="Picture 4" descr="A diagram of a farm&#10;&#10;Description automatically generated">
            <a:extLst>
              <a:ext uri="{FF2B5EF4-FFF2-40B4-BE49-F238E27FC236}">
                <a16:creationId xmlns:a16="http://schemas.microsoft.com/office/drawing/2014/main" id="{E30A3D0B-0854-4496-C2D2-3FC715539A07}"/>
              </a:ext>
            </a:extLst>
          </p:cNvPr>
          <p:cNvPicPr>
            <a:picLocks noChangeAspect="1"/>
          </p:cNvPicPr>
          <p:nvPr/>
        </p:nvPicPr>
        <p:blipFill>
          <a:blip r:embed="rId2"/>
          <a:stretch>
            <a:fillRect/>
          </a:stretch>
        </p:blipFill>
        <p:spPr>
          <a:xfrm>
            <a:off x="643467" y="2509193"/>
            <a:ext cx="10905066" cy="2726267"/>
          </a:xfrm>
          <a:prstGeom prst="rect">
            <a:avLst/>
          </a:prstGeom>
        </p:spPr>
      </p:pic>
    </p:spTree>
    <p:extLst>
      <p:ext uri="{BB962C8B-B14F-4D97-AF65-F5344CB8AC3E}">
        <p14:creationId xmlns:p14="http://schemas.microsoft.com/office/powerpoint/2010/main" val="183775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5747-3D47-C761-4E74-0BAEC4B91F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ATM</a:t>
            </a:r>
          </a:p>
        </p:txBody>
      </p:sp>
      <p:pic>
        <p:nvPicPr>
          <p:cNvPr id="4" name="Content Placeholder 3" descr="A diagram of a customer&#10;&#10;Description automatically generated">
            <a:extLst>
              <a:ext uri="{FF2B5EF4-FFF2-40B4-BE49-F238E27FC236}">
                <a16:creationId xmlns:a16="http://schemas.microsoft.com/office/drawing/2014/main" id="{C6CBF00E-E2BF-1AF0-CE74-CA871621FF27}"/>
              </a:ext>
            </a:extLst>
          </p:cNvPr>
          <p:cNvPicPr>
            <a:picLocks noChangeAspect="1"/>
          </p:cNvPicPr>
          <p:nvPr/>
        </p:nvPicPr>
        <p:blipFill>
          <a:blip r:embed="rId2"/>
          <a:stretch>
            <a:fillRect/>
          </a:stretch>
        </p:blipFill>
        <p:spPr>
          <a:xfrm>
            <a:off x="643467" y="2509193"/>
            <a:ext cx="10905066" cy="2726267"/>
          </a:xfrm>
          <a:prstGeom prst="rect">
            <a:avLst/>
          </a:prstGeom>
        </p:spPr>
      </p:pic>
    </p:spTree>
    <p:extLst>
      <p:ext uri="{BB962C8B-B14F-4D97-AF65-F5344CB8AC3E}">
        <p14:creationId xmlns:p14="http://schemas.microsoft.com/office/powerpoint/2010/main" val="8467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2996B-8624-54B7-B4EF-E4F3C9EE5677}"/>
              </a:ext>
            </a:extLst>
          </p:cNvPr>
          <p:cNvPicPr>
            <a:picLocks noChangeAspect="1"/>
          </p:cNvPicPr>
          <p:nvPr/>
        </p:nvPicPr>
        <p:blipFill>
          <a:blip r:embed="rId3"/>
          <a:stretch>
            <a:fillRect/>
          </a:stretch>
        </p:blipFill>
        <p:spPr>
          <a:xfrm>
            <a:off x="1290667" y="0"/>
            <a:ext cx="9834168" cy="6705600"/>
          </a:xfrm>
          <a:prstGeom prst="rect">
            <a:avLst/>
          </a:prstGeom>
        </p:spPr>
      </p:pic>
    </p:spTree>
    <p:extLst>
      <p:ext uri="{BB962C8B-B14F-4D97-AF65-F5344CB8AC3E}">
        <p14:creationId xmlns:p14="http://schemas.microsoft.com/office/powerpoint/2010/main" val="388338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system&#10;&#10;Description automatically generated">
            <a:extLst>
              <a:ext uri="{FF2B5EF4-FFF2-40B4-BE49-F238E27FC236}">
                <a16:creationId xmlns:a16="http://schemas.microsoft.com/office/drawing/2014/main" id="{C4DDC217-4145-235D-0A19-0DDC87AE87E3}"/>
              </a:ext>
            </a:extLst>
          </p:cNvPr>
          <p:cNvPicPr>
            <a:picLocks noChangeAspect="1"/>
          </p:cNvPicPr>
          <p:nvPr/>
        </p:nvPicPr>
        <p:blipFill>
          <a:blip r:embed="rId3"/>
          <a:stretch>
            <a:fillRect/>
          </a:stretch>
        </p:blipFill>
        <p:spPr>
          <a:xfrm>
            <a:off x="1083213" y="42977"/>
            <a:ext cx="9973994" cy="6807249"/>
          </a:xfrm>
          <a:prstGeom prst="rect">
            <a:avLst/>
          </a:prstGeom>
        </p:spPr>
      </p:pic>
    </p:spTree>
    <p:extLst>
      <p:ext uri="{BB962C8B-B14F-4D97-AF65-F5344CB8AC3E}">
        <p14:creationId xmlns:p14="http://schemas.microsoft.com/office/powerpoint/2010/main" val="2854262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E06DB-C400-0B3B-B60A-516E5A171C32}"/>
            </a:ext>
          </a:extLst>
        </p:cNvPr>
        <p:cNvGrpSpPr/>
        <p:nvPr/>
      </p:nvGrpSpPr>
      <p:grpSpPr>
        <a:xfrm>
          <a:off x="0" y="0"/>
          <a:ext cx="0" cy="0"/>
          <a:chOff x="0" y="0"/>
          <a:chExt cx="0" cy="0"/>
        </a:xfrm>
      </p:grpSpPr>
      <p:pic>
        <p:nvPicPr>
          <p:cNvPr id="4" name="Picture 3" descr="A diagram of a system&#10;&#10;Description automatically generated">
            <a:extLst>
              <a:ext uri="{FF2B5EF4-FFF2-40B4-BE49-F238E27FC236}">
                <a16:creationId xmlns:a16="http://schemas.microsoft.com/office/drawing/2014/main" id="{AAAC8D72-3B63-84C3-A9C6-8B03A9CA648E}"/>
              </a:ext>
            </a:extLst>
          </p:cNvPr>
          <p:cNvPicPr>
            <a:picLocks noChangeAspect="1"/>
          </p:cNvPicPr>
          <p:nvPr/>
        </p:nvPicPr>
        <p:blipFill>
          <a:blip r:embed="rId3"/>
          <a:stretch>
            <a:fillRect/>
          </a:stretch>
        </p:blipFill>
        <p:spPr>
          <a:xfrm>
            <a:off x="1083213" y="42977"/>
            <a:ext cx="9973994" cy="6807249"/>
          </a:xfrm>
          <a:prstGeom prst="rect">
            <a:avLst/>
          </a:prstGeom>
        </p:spPr>
      </p:pic>
    </p:spTree>
    <p:extLst>
      <p:ext uri="{BB962C8B-B14F-4D97-AF65-F5344CB8AC3E}">
        <p14:creationId xmlns:p14="http://schemas.microsoft.com/office/powerpoint/2010/main" val="146971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6055FC-FFA3-C9FB-4DB2-75192D20C956}"/>
            </a:ext>
          </a:extLst>
        </p:cNvPr>
        <p:cNvGrpSpPr/>
        <p:nvPr/>
      </p:nvGrpSpPr>
      <p:grpSpPr>
        <a:xfrm>
          <a:off x="0" y="0"/>
          <a:ext cx="0" cy="0"/>
          <a:chOff x="0" y="0"/>
          <a:chExt cx="0" cy="0"/>
        </a:xfrm>
      </p:grpSpPr>
      <p:pic>
        <p:nvPicPr>
          <p:cNvPr id="4" name="Picture 3" descr="A diagram of a system&#10;&#10;Description automatically generated">
            <a:extLst>
              <a:ext uri="{FF2B5EF4-FFF2-40B4-BE49-F238E27FC236}">
                <a16:creationId xmlns:a16="http://schemas.microsoft.com/office/drawing/2014/main" id="{BEF43954-3FC9-2386-804B-9E9EBA9D02FE}"/>
              </a:ext>
            </a:extLst>
          </p:cNvPr>
          <p:cNvPicPr>
            <a:picLocks noChangeAspect="1"/>
          </p:cNvPicPr>
          <p:nvPr/>
        </p:nvPicPr>
        <p:blipFill>
          <a:blip r:embed="rId3"/>
          <a:stretch>
            <a:fillRect/>
          </a:stretch>
        </p:blipFill>
        <p:spPr>
          <a:xfrm>
            <a:off x="1083213" y="42977"/>
            <a:ext cx="9973994" cy="6807249"/>
          </a:xfrm>
          <a:prstGeom prst="rect">
            <a:avLst/>
          </a:prstGeom>
        </p:spPr>
      </p:pic>
    </p:spTree>
    <p:extLst>
      <p:ext uri="{BB962C8B-B14F-4D97-AF65-F5344CB8AC3E}">
        <p14:creationId xmlns:p14="http://schemas.microsoft.com/office/powerpoint/2010/main" val="355919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AE81F-7CD6-224E-1003-59AE758EED10}"/>
              </a:ext>
            </a:extLst>
          </p:cNvPr>
          <p:cNvPicPr>
            <a:picLocks noChangeAspect="1"/>
          </p:cNvPicPr>
          <p:nvPr/>
        </p:nvPicPr>
        <p:blipFill>
          <a:blip r:embed="rId3"/>
          <a:stretch>
            <a:fillRect/>
          </a:stretch>
        </p:blipFill>
        <p:spPr>
          <a:xfrm>
            <a:off x="1281807" y="45585"/>
            <a:ext cx="9564383" cy="6812415"/>
          </a:xfrm>
          <a:prstGeom prst="rect">
            <a:avLst/>
          </a:prstGeom>
        </p:spPr>
      </p:pic>
    </p:spTree>
    <p:extLst>
      <p:ext uri="{BB962C8B-B14F-4D97-AF65-F5344CB8AC3E}">
        <p14:creationId xmlns:p14="http://schemas.microsoft.com/office/powerpoint/2010/main" val="69018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C1E3A4A-2603-6ED9-C8F3-9E1742DCAFE8}"/>
              </a:ext>
            </a:extLst>
          </p:cNvPr>
          <p:cNvPicPr>
            <a:picLocks noGrp="1" noChangeAspect="1"/>
          </p:cNvPicPr>
          <p:nvPr>
            <p:ph idx="1"/>
          </p:nvPr>
        </p:nvPicPr>
        <p:blipFill>
          <a:blip r:embed="rId2"/>
          <a:srcRect t="14555" b="4525"/>
          <a:stretch/>
        </p:blipFill>
        <p:spPr>
          <a:xfrm>
            <a:off x="20" y="1282"/>
            <a:ext cx="12191980" cy="6856718"/>
          </a:xfrm>
          <a:prstGeom prst="rect">
            <a:avLst/>
          </a:prstGeom>
        </p:spPr>
      </p:pic>
    </p:spTree>
    <p:extLst>
      <p:ext uri="{BB962C8B-B14F-4D97-AF65-F5344CB8AC3E}">
        <p14:creationId xmlns:p14="http://schemas.microsoft.com/office/powerpoint/2010/main" val="178209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diagram&#10;&#10;Description automatically generated">
            <a:extLst>
              <a:ext uri="{FF2B5EF4-FFF2-40B4-BE49-F238E27FC236}">
                <a16:creationId xmlns:a16="http://schemas.microsoft.com/office/drawing/2014/main" id="{4CF6CC0E-6903-9290-7BB6-8735AEA1C080}"/>
              </a:ext>
            </a:extLst>
          </p:cNvPr>
          <p:cNvPicPr>
            <a:picLocks noGrp="1" noChangeAspect="1"/>
          </p:cNvPicPr>
          <p:nvPr>
            <p:ph idx="1"/>
          </p:nvPr>
        </p:nvPicPr>
        <p:blipFill>
          <a:blip r:embed="rId3"/>
          <a:stretch>
            <a:fillRect/>
          </a:stretch>
        </p:blipFill>
        <p:spPr>
          <a:xfrm>
            <a:off x="2293224" y="643466"/>
            <a:ext cx="7605552" cy="5571067"/>
          </a:xfrm>
          <a:prstGeom prst="rect">
            <a:avLst/>
          </a:prstGeom>
        </p:spPr>
      </p:pic>
    </p:spTree>
    <p:extLst>
      <p:ext uri="{BB962C8B-B14F-4D97-AF65-F5344CB8AC3E}">
        <p14:creationId xmlns:p14="http://schemas.microsoft.com/office/powerpoint/2010/main" val="205084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graph paper with black text&#10;&#10;Description automatically generated">
            <a:extLst>
              <a:ext uri="{FF2B5EF4-FFF2-40B4-BE49-F238E27FC236}">
                <a16:creationId xmlns:a16="http://schemas.microsoft.com/office/drawing/2014/main" id="{A4A3D2E3-86AA-1266-611C-F85C3927A0EE}"/>
              </a:ext>
            </a:extLst>
          </p:cNvPr>
          <p:cNvPicPr>
            <a:picLocks noGrp="1" noChangeAspect="1"/>
          </p:cNvPicPr>
          <p:nvPr>
            <p:ph idx="1"/>
          </p:nvPr>
        </p:nvPicPr>
        <p:blipFill>
          <a:blip r:embed="rId2"/>
          <a:srcRect t="8535" b="14687"/>
          <a:stretch/>
        </p:blipFill>
        <p:spPr>
          <a:xfrm>
            <a:off x="20" y="1282"/>
            <a:ext cx="12191980" cy="6856718"/>
          </a:xfrm>
          <a:prstGeom prst="rect">
            <a:avLst/>
          </a:prstGeom>
        </p:spPr>
      </p:pic>
    </p:spTree>
    <p:extLst>
      <p:ext uri="{BB962C8B-B14F-4D97-AF65-F5344CB8AC3E}">
        <p14:creationId xmlns:p14="http://schemas.microsoft.com/office/powerpoint/2010/main" val="129729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598</TotalTime>
  <Words>1743</Words>
  <Application>Microsoft Macintosh PowerPoint</Application>
  <PresentationFormat>Widescreen</PresentationFormat>
  <Paragraphs>127</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Greenhouse Use-case model</vt:lpstr>
      <vt:lpstr>ATM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TAUHID ULLAH SHAH</dc:creator>
  <cp:lastModifiedBy>SYED TAUHID ULLAH SHAH</cp:lastModifiedBy>
  <cp:revision>69</cp:revision>
  <dcterms:created xsi:type="dcterms:W3CDTF">2024-11-01T07:15:09Z</dcterms:created>
  <dcterms:modified xsi:type="dcterms:W3CDTF">2024-11-01T17:46:00Z</dcterms:modified>
</cp:coreProperties>
</file>